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2"/>
  </p:handoutMasterIdLst>
  <p:sldIdLst>
    <p:sldId id="256" r:id="rId2"/>
    <p:sldId id="260" r:id="rId3"/>
    <p:sldId id="257" r:id="rId4"/>
    <p:sldId id="261" r:id="rId5"/>
    <p:sldId id="258" r:id="rId6"/>
    <p:sldId id="262" r:id="rId7"/>
    <p:sldId id="263" r:id="rId8"/>
    <p:sldId id="259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4595"/>
  </p:normalViewPr>
  <p:slideViewPr>
    <p:cSldViewPr snapToGrid="0">
      <p:cViewPr varScale="1">
        <p:scale>
          <a:sx n="68" d="100"/>
          <a:sy n="68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E89B28FE-1DCF-7E69-19F3-E6D0ADBDCF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9E4991A-4570-49E4-E365-72B6B723B9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7B778-3532-E94E-9D24-2592FA799211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1EACB8A-39CF-1ABC-A6DC-766410B11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2E998B-9A08-4336-C0F3-92884D8DDD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8B7BE-21DF-2642-B5C7-4CEA5FD47D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899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B7711F-0DA2-5C17-34AA-2FD5BB032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21158C-6A7F-FDA7-7C65-0A25329E7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2D4B-7CA8-109B-1B85-D70732DD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EBFE2A-22D6-EA67-5B2C-28CE8EFD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5ABBAF-3CFA-2A4B-F7D8-7D29DC16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2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EA686A-159A-EFC5-AAA1-AF6EB680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D4362B-2544-0606-170B-D9CF0CA0A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97EEA2-AC7D-0A2B-2B49-A5B3EE01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2972F3-DC3A-8A53-152F-67ED4BC3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770594-6843-4657-0120-EA248283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949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A291534-4FB2-C6FF-F9F2-86B41C473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A6F202-D9F0-2DA9-8913-F3030886A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2C5DE61-3F41-6A72-74DF-C460683A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E1C948-FD2C-347E-F903-2AE207D3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F928E2-7D27-46A6-2B52-73CEC30D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3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48023-93DB-B609-2355-BB3ED347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E4FDEB-BD1E-B1A6-DA4A-A92D9CF0F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500D38-06B7-23F0-81FC-ABABC803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FA27E0-B75C-ABE9-51F4-D4443A70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4D3A47-6DFF-8CA8-C543-6F023AF9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41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1AB5B1-96F4-45E9-61F6-DCE85DF3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F4FA57-F40D-CF1A-2207-13D9C7DC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326AD8-15B4-032B-4D8C-40E3F944C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CB0FFB-D42E-3EAA-B77B-BD632150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7663BB-DBD1-9236-7010-D03C7A56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60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4107B-ABCD-2C84-BC99-28F71C3A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CA615-37EA-E314-A705-904E89447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98C46F-2915-938A-5E3E-A171040A5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024A94-52CE-1300-7A6F-A87014292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18E028-AA23-0FF5-312B-0CF3BAA2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5416BA-C959-142E-1F37-7DA5061E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141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5B106-3229-68E8-C3F1-38C96699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2EF87E-4430-0A71-C025-EEB23BC80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2A97F3-23D2-CE80-EBDF-C28B9C54B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025105C-49BA-6984-D53C-3D9757532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53E984F-C026-FB36-4E7F-452649184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184328-C2E6-248F-A9B9-5F2F0754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79CD5A-229E-430C-DAD2-587CA125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9EDB839-4894-BA7E-6096-1EC7075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4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DB8B7-1554-C0C4-874C-00078E9A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3170366-7479-FBBA-92B4-4E48869F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1E9D1C-BBC2-3916-8AFB-B51358F9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81C43F-746A-DD5B-345A-27297F6D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55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4CCEB17-C554-B6D1-4B4D-B7AD1250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311A4B8-0BA8-48DF-81A2-2482E03F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D0E2F4-E644-D372-39B4-C81237B9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0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8F50A-5C77-6CE6-C493-819E0ACC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A0B767-79AE-B8F4-86F4-2C8B7330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979EED-4958-E5ED-0913-8BE0CF614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E856F1-A840-C1A1-D5FB-39000A82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4B082A-B728-D724-66C1-0955565E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B33180-A811-3EAD-0098-27364DB4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64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4B2A8-EF7A-18EE-C294-3951DAC8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01C7F-765E-CAF3-11DE-86EBC6E15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677958-806F-FB0F-31FB-DFA533ACC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6E6D91-2E3A-B6E2-9242-18DF4F71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3A5644-C9FD-25EF-7EDD-4AC12FB7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C5738F-CC01-4D7D-B0B5-0654BDE9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64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84E146E-A46F-2A01-7417-734DC9AB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9B3288-6BE3-F14D-F655-7EA25782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4618E8-1CB9-C9C6-10C8-261637CD7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D97C8-80F0-3846-A806-06967C7F4A9A}" type="datetimeFigureOut">
              <a:rPr lang="it-IT" smtClean="0"/>
              <a:t>06/06/2023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41CCE-3163-D54A-D358-02989F1C9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545F5-DE1C-69E3-18BF-C037941B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F0F5F-EFC5-6249-A6BC-F3D7579A296C}" type="slidenum">
              <a:rPr lang="it-IT" smtClean="0"/>
              <a:t>‹N›</a:t>
            </a:fld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C53C5274-3CAE-2B9D-CF2D-A3268DC944A2}"/>
              </a:ext>
            </a:extLst>
          </p:cNvPr>
          <p:cNvSpPr/>
          <p:nvPr userDrawn="1"/>
        </p:nvSpPr>
        <p:spPr>
          <a:xfrm>
            <a:off x="310055" y="278757"/>
            <a:ext cx="1056289" cy="1063871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521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nchenlin/DeepLearningFlappyBir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312.5602" TargetMode="External"/><Relationship Id="rId5" Type="http://schemas.openxmlformats.org/officeDocument/2006/relationships/hyperlink" Target="https://github.com/nikitasrivatsan/DeepLearningVideoGames" TargetMode="External"/><Relationship Id="rId4" Type="http://schemas.openxmlformats.org/officeDocument/2006/relationships/hyperlink" Target="https://github.com/sourabhv/FlapPyBir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C0B8C8-3472-1179-8094-D2AAEE48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462" y="443427"/>
            <a:ext cx="7227074" cy="1718915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Playing </a:t>
            </a:r>
            <a:r>
              <a:rPr lang="it-IT" sz="4000" b="1" dirty="0" err="1">
                <a:solidFill>
                  <a:srgbClr val="FFFFFF"/>
                </a:solidFill>
              </a:rPr>
              <a:t>Flappy</a:t>
            </a:r>
            <a:r>
              <a:rPr lang="it-IT" sz="4000" b="1" dirty="0">
                <a:solidFill>
                  <a:srgbClr val="FFFFFF"/>
                </a:solidFill>
              </a:rPr>
              <a:t> Bird with Deep </a:t>
            </a:r>
            <a:r>
              <a:rPr lang="it-IT" sz="4000" b="1" dirty="0" err="1">
                <a:solidFill>
                  <a:srgbClr val="FFFFFF"/>
                </a:solidFill>
              </a:rPr>
              <a:t>Reinforcement</a:t>
            </a:r>
            <a:r>
              <a:rPr lang="it-IT" sz="4000" b="1" dirty="0">
                <a:solidFill>
                  <a:srgbClr val="FFFFFF"/>
                </a:solidFill>
              </a:rPr>
              <a:t> Learning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obot With Education Hud Stock Photo - Download Image Now - Artificial  Intelligence, Machine Learning, Robot - iStock">
            <a:extLst>
              <a:ext uri="{FF2B5EF4-FFF2-40B4-BE49-F238E27FC236}">
                <a16:creationId xmlns:a16="http://schemas.microsoft.com/office/drawing/2014/main" id="{20D62D17-FD1F-B9FC-38E0-BBCCBEA3E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9" t="-2285" r="965" b="2285"/>
          <a:stretch/>
        </p:blipFill>
        <p:spPr bwMode="auto">
          <a:xfrm flipH="1">
            <a:off x="964063" y="2891845"/>
            <a:ext cx="2526484" cy="27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ypad 1080P, 2K, 4K, 5K HD wallpapers free download | Wallpaper Flare">
            <a:extLst>
              <a:ext uri="{FF2B5EF4-FFF2-40B4-BE49-F238E27FC236}">
                <a16:creationId xmlns:a16="http://schemas.microsoft.com/office/drawing/2014/main" id="{69383818-9D8C-A94D-0640-81F900F48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5"/>
          <a:stretch/>
        </p:blipFill>
        <p:spPr bwMode="auto">
          <a:xfrm>
            <a:off x="5186394" y="3725773"/>
            <a:ext cx="2128806" cy="18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7 4">
            <a:extLst>
              <a:ext uri="{FF2B5EF4-FFF2-40B4-BE49-F238E27FC236}">
                <a16:creationId xmlns:a16="http://schemas.microsoft.com/office/drawing/2014/main" id="{5B000BB9-CA3F-A982-E85B-2FE87AFCD451}"/>
              </a:ext>
            </a:extLst>
          </p:cNvPr>
          <p:cNvCxnSpPr>
            <a:cxnSpLocks/>
          </p:cNvCxnSpPr>
          <p:nvPr/>
        </p:nvCxnSpPr>
        <p:spPr>
          <a:xfrm>
            <a:off x="3592258" y="3725773"/>
            <a:ext cx="1585924" cy="754265"/>
          </a:xfrm>
          <a:prstGeom prst="curvedConnector3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32" name="Picture 8" descr="Flappy Bird - Wikipedia">
            <a:extLst>
              <a:ext uri="{FF2B5EF4-FFF2-40B4-BE49-F238E27FC236}">
                <a16:creationId xmlns:a16="http://schemas.microsoft.com/office/drawing/2014/main" id="{3035CE18-8797-2CFB-22CD-B8CA9D199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461" y="2593561"/>
            <a:ext cx="2098956" cy="37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7 8">
            <a:extLst>
              <a:ext uri="{FF2B5EF4-FFF2-40B4-BE49-F238E27FC236}">
                <a16:creationId xmlns:a16="http://schemas.microsoft.com/office/drawing/2014/main" id="{36D4282D-A5DF-D5ED-CECA-658D0CC8C970}"/>
              </a:ext>
            </a:extLst>
          </p:cNvPr>
          <p:cNvCxnSpPr>
            <a:cxnSpLocks/>
          </p:cNvCxnSpPr>
          <p:nvPr/>
        </p:nvCxnSpPr>
        <p:spPr>
          <a:xfrm flipV="1">
            <a:off x="7344599" y="3938329"/>
            <a:ext cx="1535463" cy="672604"/>
          </a:xfrm>
          <a:prstGeom prst="curvedConnector3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1C8A8C8-591D-65F4-8538-7740236DC201}"/>
              </a:ext>
            </a:extLst>
          </p:cNvPr>
          <p:cNvSpPr/>
          <p:nvPr/>
        </p:nvSpPr>
        <p:spPr>
          <a:xfrm>
            <a:off x="207297" y="231673"/>
            <a:ext cx="1088596" cy="1072756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999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05" y="278535"/>
            <a:ext cx="9539417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Referenze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76EB26-E298-811A-D76B-E470CE6A7AD8}"/>
              </a:ext>
            </a:extLst>
          </p:cNvPr>
          <p:cNvSpPr txBox="1"/>
          <p:nvPr/>
        </p:nvSpPr>
        <p:spPr>
          <a:xfrm>
            <a:off x="857830" y="2496065"/>
            <a:ext cx="546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3"/>
              </a:rPr>
              <a:t>https://github.com/yenchenlin/DeepLearningFlappyBird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952F86-F977-1E23-AB6F-4370B7237B46}"/>
              </a:ext>
            </a:extLst>
          </p:cNvPr>
          <p:cNvSpPr txBox="1"/>
          <p:nvPr/>
        </p:nvSpPr>
        <p:spPr>
          <a:xfrm>
            <a:off x="857830" y="3123839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4"/>
              </a:rPr>
              <a:t>https://github.com/sourabhv/FlapPyBird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AD3FF93-2EE5-4A5E-0D64-508E2D2C8FA9}"/>
              </a:ext>
            </a:extLst>
          </p:cNvPr>
          <p:cNvSpPr txBox="1"/>
          <p:nvPr/>
        </p:nvSpPr>
        <p:spPr>
          <a:xfrm>
            <a:off x="857830" y="3801040"/>
            <a:ext cx="66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</a:t>
            </a:r>
            <a:r>
              <a:rPr lang="it-IT" dirty="0" err="1">
                <a:hlinkClick r:id="rId5"/>
              </a:rPr>
              <a:t>github.com</a:t>
            </a:r>
            <a:r>
              <a:rPr lang="it-IT" dirty="0">
                <a:hlinkClick r:id="rId5"/>
              </a:rPr>
              <a:t>/</a:t>
            </a:r>
            <a:r>
              <a:rPr lang="it-IT" dirty="0" err="1">
                <a:hlinkClick r:id="rId5"/>
              </a:rPr>
              <a:t>nikitasrivatsan</a:t>
            </a:r>
            <a:r>
              <a:rPr lang="it-IT" dirty="0">
                <a:hlinkClick r:id="rId5"/>
              </a:rPr>
              <a:t>/</a:t>
            </a:r>
            <a:r>
              <a:rPr lang="it-IT" dirty="0" err="1">
                <a:hlinkClick r:id="rId5"/>
              </a:rPr>
              <a:t>DeepLearningVideoGames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8294BA0-72B4-1FF9-3DD4-2E55C21220C1}"/>
              </a:ext>
            </a:extLst>
          </p:cNvPr>
          <p:cNvSpPr txBox="1"/>
          <p:nvPr/>
        </p:nvSpPr>
        <p:spPr>
          <a:xfrm>
            <a:off x="861967" y="4478241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6"/>
              </a:rPr>
              <a:t>https://</a:t>
            </a:r>
            <a:r>
              <a:rPr lang="it-IT" dirty="0" err="1">
                <a:hlinkClick r:id="rId6"/>
              </a:rPr>
              <a:t>arxiv.org</a:t>
            </a:r>
            <a:r>
              <a:rPr lang="it-IT" dirty="0">
                <a:hlinkClick r:id="rId6"/>
              </a:rPr>
              <a:t>/</a:t>
            </a:r>
            <a:r>
              <a:rPr lang="it-IT" dirty="0" err="1">
                <a:hlinkClick r:id="rId6"/>
              </a:rPr>
              <a:t>abs</a:t>
            </a:r>
            <a:r>
              <a:rPr lang="it-IT" dirty="0">
                <a:hlinkClick r:id="rId6"/>
              </a:rPr>
              <a:t>/1312.5602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3938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4" y="288034"/>
            <a:ext cx="2667007" cy="103366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0C949237-1C55-CF93-B7EC-C76B02BC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06" y="2427404"/>
            <a:ext cx="202425" cy="2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8815A9A-91FC-B1ED-D109-BD839A8833CC}"/>
              </a:ext>
            </a:extLst>
          </p:cNvPr>
          <p:cNvSpPr txBox="1"/>
          <p:nvPr/>
        </p:nvSpPr>
        <p:spPr>
          <a:xfrm>
            <a:off x="133130" y="2387865"/>
            <a:ext cx="2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imbusRomNo9L"/>
              </a:rPr>
              <a:t>E</a:t>
            </a:r>
            <a:r>
              <a:rPr lang="it-IT" sz="1800" dirty="0">
                <a:effectLst/>
                <a:latin typeface="NimbusRomNo9L"/>
              </a:rPr>
              <a:t>nvironment </a:t>
            </a:r>
            <a:r>
              <a:rPr lang="it-IT" dirty="0"/>
              <a:t>(emulatore)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3838E7BE-895D-18ED-EC39-B28E52E4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06" y="3041013"/>
            <a:ext cx="2345990" cy="32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99BC164-B354-8457-7B39-63DC2390777F}"/>
                  </a:ext>
                </a:extLst>
              </p:cNvPr>
              <p:cNvSpPr txBox="1"/>
              <p:nvPr/>
            </p:nvSpPr>
            <p:spPr>
              <a:xfrm>
                <a:off x="515190" y="2882582"/>
                <a:ext cx="20758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IT" dirty="0"/>
                  <a:t>Insieme di azioni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</a:p>
              <a:p>
                <a:pPr algn="r"/>
                <a:r>
                  <a:rPr lang="it-IT" dirty="0"/>
                  <a:t>previste dal gioco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99BC164-B354-8457-7B39-63DC23907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0" y="2882582"/>
                <a:ext cx="2075825" cy="646331"/>
              </a:xfrm>
              <a:prstGeom prst="rect">
                <a:avLst/>
              </a:prstGeom>
              <a:blipFill>
                <a:blip r:embed="rId5"/>
                <a:stretch>
                  <a:fillRect l="-1818" t="-5882" r="-1818" b="-137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402CF8-EAA1-FDC9-832F-A724B21D2E32}"/>
                  </a:ext>
                </a:extLst>
              </p:cNvPr>
              <p:cNvSpPr txBox="1"/>
              <p:nvPr/>
            </p:nvSpPr>
            <p:spPr>
              <a:xfrm>
                <a:off x="8539234" y="2636820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D402CF8-EAA1-FDC9-832F-A724B21D2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34" y="2636820"/>
                <a:ext cx="261867" cy="276999"/>
              </a:xfrm>
              <a:prstGeom prst="rect">
                <a:avLst/>
              </a:prstGeom>
              <a:blipFill>
                <a:blip r:embed="rId6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92B075-7862-8753-6737-43EC66BE5E5C}"/>
              </a:ext>
            </a:extLst>
          </p:cNvPr>
          <p:cNvSpPr txBox="1"/>
          <p:nvPr/>
        </p:nvSpPr>
        <p:spPr>
          <a:xfrm>
            <a:off x="6761266" y="2598807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Frame di gioco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BBECFC79-54EF-32B0-8441-FE6F5385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60" y="3559379"/>
            <a:ext cx="3408439" cy="19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DDF085-CFB7-B448-1AAC-903449501184}"/>
              </a:ext>
            </a:extLst>
          </p:cNvPr>
          <p:cNvSpPr txBox="1"/>
          <p:nvPr/>
        </p:nvSpPr>
        <p:spPr>
          <a:xfrm>
            <a:off x="5777433" y="3396719"/>
            <a:ext cx="258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Sequenza di azioni e osservazioni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3884A31-A0E8-8090-9497-94B621B21D48}"/>
              </a:ext>
            </a:extLst>
          </p:cNvPr>
          <p:cNvSpPr txBox="1"/>
          <p:nvPr/>
        </p:nvSpPr>
        <p:spPr>
          <a:xfrm>
            <a:off x="1262125" y="3858384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Ricompense</a:t>
            </a: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35D50CD7-3FCC-057A-987D-3399644F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06" y="3540072"/>
            <a:ext cx="2290971" cy="9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CC21B0-DA97-B6F2-38B1-05B36D1B27D1}"/>
              </a:ext>
            </a:extLst>
          </p:cNvPr>
          <p:cNvSpPr txBox="1"/>
          <p:nvPr/>
        </p:nvSpPr>
        <p:spPr>
          <a:xfrm>
            <a:off x="133130" y="5016919"/>
            <a:ext cx="11732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effectLst/>
                <a:latin typeface="NimbusRomNo9L"/>
              </a:rPr>
              <a:t>Definiamo la action-</a:t>
            </a:r>
            <a:r>
              <a:rPr lang="it-IT" sz="2000" dirty="0" err="1">
                <a:effectLst/>
                <a:latin typeface="NimbusRomNo9L"/>
              </a:rPr>
              <a:t>value</a:t>
            </a:r>
            <a:r>
              <a:rPr lang="it-IT" sz="2000" dirty="0">
                <a:effectLst/>
                <a:latin typeface="NimbusRomNo9L"/>
              </a:rPr>
              <a:t> </a:t>
            </a:r>
            <a:r>
              <a:rPr lang="it-IT" sz="2000" dirty="0" err="1">
                <a:effectLst/>
                <a:latin typeface="NimbusRomNo9L"/>
              </a:rPr>
              <a:t>function</a:t>
            </a:r>
            <a:r>
              <a:rPr lang="it-IT" sz="2000" dirty="0">
                <a:effectLst/>
                <a:latin typeface="NimbusRomNo9L"/>
              </a:rPr>
              <a:t> ottimale come il massimo rendimento atteso ottenibile seguendo una qualsiasi strategia, dopo aver visto una qualche sequenza </a:t>
            </a:r>
            <a:r>
              <a:rPr lang="it-IT" sz="2000" dirty="0" err="1">
                <a:effectLst/>
                <a:latin typeface="NimbusRomNo9L"/>
              </a:rPr>
              <a:t>s</a:t>
            </a:r>
            <a:r>
              <a:rPr lang="it-IT" sz="2000" dirty="0">
                <a:effectLst/>
                <a:latin typeface="NimbusRomNo9L"/>
              </a:rPr>
              <a:t> e quindi aver intrapreso un'azione a</a:t>
            </a:r>
            <a:endParaRPr lang="it-IT" sz="2000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3694898-DAC6-448D-B14D-982AC427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711" y="5977086"/>
            <a:ext cx="6168571" cy="3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742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4" y="278873"/>
            <a:ext cx="2667007" cy="1033669"/>
          </a:xfrm>
        </p:spPr>
        <p:txBody>
          <a:bodyPr>
            <a:normAutofit/>
          </a:bodyPr>
          <a:lstStyle/>
          <a:p>
            <a:r>
              <a:rPr lang="it-IT" sz="4000" b="1">
                <a:solidFill>
                  <a:srgbClr val="FFFFFF"/>
                </a:solidFill>
              </a:rPr>
              <a:t>Background</a:t>
            </a:r>
            <a:endParaRPr lang="it-IT" sz="4000" b="1" dirty="0">
              <a:solidFill>
                <a:srgbClr val="FFFFFF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5B18341-C101-7BC0-66F9-EE9FE63C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36" y="2220375"/>
            <a:ext cx="6086389" cy="3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CC0867B-D49B-D5B1-26DA-C40583EA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35" y="3149272"/>
            <a:ext cx="3010686" cy="3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16FF9EAD-F04D-FD30-3D58-09CF5FFF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36" y="4152240"/>
            <a:ext cx="6096000" cy="48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3F1C9F5B-6452-42D9-633D-F18C69A2F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736" y="4730577"/>
            <a:ext cx="5924568" cy="3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4941F9C-2197-34E5-5006-893530725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66" y="5625541"/>
            <a:ext cx="9514110" cy="3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0EFCC3-AF9E-BB53-B4DA-5E5ED6168E30}"/>
              </a:ext>
            </a:extLst>
          </p:cNvPr>
          <p:cNvSpPr txBox="1"/>
          <p:nvPr/>
        </p:nvSpPr>
        <p:spPr>
          <a:xfrm>
            <a:off x="2127931" y="2220375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Bellman</a:t>
            </a:r>
            <a:r>
              <a:rPr lang="it-IT" dirty="0"/>
              <a:t> </a:t>
            </a:r>
            <a:r>
              <a:rPr lang="it-IT" dirty="0" err="1"/>
              <a:t>equation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83B3F5-6E69-8849-C60E-5418D2257E78}"/>
              </a:ext>
            </a:extLst>
          </p:cNvPr>
          <p:cNvSpPr txBox="1"/>
          <p:nvPr/>
        </p:nvSpPr>
        <p:spPr>
          <a:xfrm>
            <a:off x="459350" y="3005005"/>
            <a:ext cx="351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La action-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verrà approssimata da una rete neurale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392458-88AC-EAB8-57AF-150043D6C358}"/>
              </a:ext>
            </a:extLst>
          </p:cNvPr>
          <p:cNvSpPr txBox="1"/>
          <p:nvPr/>
        </p:nvSpPr>
        <p:spPr>
          <a:xfrm>
            <a:off x="2547405" y="41969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Loss </a:t>
            </a:r>
            <a:r>
              <a:rPr lang="it-IT" dirty="0" err="1"/>
              <a:t>function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C23468E-70D3-61E6-BBAB-1FAD98927062}"/>
              </a:ext>
            </a:extLst>
          </p:cNvPr>
          <p:cNvSpPr txBox="1"/>
          <p:nvPr/>
        </p:nvSpPr>
        <p:spPr>
          <a:xfrm>
            <a:off x="970993" y="5572187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Gradient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80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209" y="278535"/>
            <a:ext cx="2821578" cy="103366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 descr="Bellman Equation - GeeksforGeeks">
            <a:extLst>
              <a:ext uri="{FF2B5EF4-FFF2-40B4-BE49-F238E27FC236}">
                <a16:creationId xmlns:a16="http://schemas.microsoft.com/office/drawing/2014/main" id="{53472C1F-8673-C0CB-75C8-F677B218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95" y="1746251"/>
            <a:ext cx="7616406" cy="47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07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149" y="278535"/>
            <a:ext cx="3247698" cy="103366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The </a:t>
            </a:r>
            <a:r>
              <a:rPr lang="it-IT" sz="4000" b="1" dirty="0" err="1">
                <a:solidFill>
                  <a:srgbClr val="FFFFFF"/>
                </a:solidFill>
              </a:rPr>
              <a:t>Algorithm</a:t>
            </a:r>
            <a:endParaRPr lang="it-IT" sz="4000" b="1" dirty="0">
              <a:solidFill>
                <a:srgbClr val="FFFFFF"/>
              </a:solidFill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, Carattere, schermata, documento&#10;&#10;Descrizione generata automaticamente">
            <a:extLst>
              <a:ext uri="{FF2B5EF4-FFF2-40B4-BE49-F238E27FC236}">
                <a16:creationId xmlns:a16="http://schemas.microsoft.com/office/drawing/2014/main" id="{A7EA289C-B2EA-4BD0-CE32-335C40C9A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00" y="1869276"/>
            <a:ext cx="8627234" cy="444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954" y="278535"/>
            <a:ext cx="8511437" cy="1033669"/>
          </a:xfrm>
        </p:spPr>
        <p:txBody>
          <a:bodyPr>
            <a:normAutofit/>
          </a:bodyPr>
          <a:lstStyle/>
          <a:p>
            <a:r>
              <a:rPr lang="it-IT" sz="4000" b="1" dirty="0" err="1">
                <a:solidFill>
                  <a:srgbClr val="FFFFFF"/>
                </a:solidFill>
              </a:rPr>
              <a:t>Preprocessing</a:t>
            </a:r>
            <a:r>
              <a:rPr lang="it-IT" sz="4000" b="1" dirty="0">
                <a:solidFill>
                  <a:srgbClr val="FFFFFF"/>
                </a:solidFill>
              </a:rPr>
              <a:t> e Architettura del Modello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5881C14-3031-667A-8AED-7C2ED896962E}"/>
                  </a:ext>
                </a:extLst>
              </p:cNvPr>
              <p:cNvSpPr txBox="1"/>
              <p:nvPr/>
            </p:nvSpPr>
            <p:spPr>
              <a:xfrm>
                <a:off x="3756515" y="2734217"/>
                <a:ext cx="1316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(288, 512, 3)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F5881C14-3031-667A-8AED-7C2ED896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515" y="2734217"/>
                <a:ext cx="1316066" cy="276999"/>
              </a:xfrm>
              <a:prstGeom prst="rect">
                <a:avLst/>
              </a:prstGeom>
              <a:blipFill>
                <a:blip r:embed="rId3"/>
                <a:stretch>
                  <a:fillRect l="-5714" r="-5714" b="-304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24B2D91-537B-21D3-D497-DFD8857517C4}"/>
                  </a:ext>
                </a:extLst>
              </p:cNvPr>
              <p:cNvSpPr txBox="1"/>
              <p:nvPr/>
            </p:nvSpPr>
            <p:spPr>
              <a:xfrm>
                <a:off x="5362884" y="4009500"/>
                <a:ext cx="844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(80, 80)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24B2D91-537B-21D3-D497-DFD88575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84" y="4009500"/>
                <a:ext cx="844783" cy="276999"/>
              </a:xfrm>
              <a:prstGeom prst="rect">
                <a:avLst/>
              </a:prstGeom>
              <a:blipFill>
                <a:blip r:embed="rId4"/>
                <a:stretch>
                  <a:fillRect l="-10448" r="-10448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0EFBFFF-84C4-04BA-E969-315C2DDE5D8D}"/>
                  </a:ext>
                </a:extLst>
              </p:cNvPr>
              <p:cNvSpPr txBox="1"/>
              <p:nvPr/>
            </p:nvSpPr>
            <p:spPr>
              <a:xfrm>
                <a:off x="6425880" y="5341961"/>
                <a:ext cx="1229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∎,∎, ∎)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0EFBFFF-84C4-04BA-E969-315C2DDE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80" y="5341961"/>
                <a:ext cx="1229504" cy="276999"/>
              </a:xfrm>
              <a:prstGeom prst="rect">
                <a:avLst/>
              </a:prstGeom>
              <a:blipFill>
                <a:blip r:embed="rId5"/>
                <a:stretch>
                  <a:fillRect l="-6122" r="-7143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RTIFICIAL NEURAL NETWORK Vector Icons free download in SVG, PNG Format">
            <a:extLst>
              <a:ext uri="{FF2B5EF4-FFF2-40B4-BE49-F238E27FC236}">
                <a16:creationId xmlns:a16="http://schemas.microsoft.com/office/drawing/2014/main" id="{F784476A-94F2-DDB9-0ED5-62B9D89D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536" y="2734217"/>
            <a:ext cx="1701103" cy="17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lappy Bird - Wikipedia">
            <a:extLst>
              <a:ext uri="{FF2B5EF4-FFF2-40B4-BE49-F238E27FC236}">
                <a16:creationId xmlns:a16="http://schemas.microsoft.com/office/drawing/2014/main" id="{2534FCCD-2DDF-0A34-92B5-3AA9BE32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9" y="2285328"/>
            <a:ext cx="2098956" cy="37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D8CFD8-3043-66DD-7DA7-FF3A957CB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139" y="3343613"/>
            <a:ext cx="1817314" cy="48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AAF6017-978F-BD12-F54C-1D35AAEC3373}"/>
                  </a:ext>
                </a:extLst>
              </p:cNvPr>
              <p:cNvSpPr txBox="1"/>
              <p:nvPr/>
            </p:nvSpPr>
            <p:spPr>
              <a:xfrm>
                <a:off x="5914919" y="5341961"/>
                <a:ext cx="4107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t-IT" dirty="0"/>
                  <a:t> = 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AAF6017-978F-BD12-F54C-1D35AAEC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19" y="5341961"/>
                <a:ext cx="410753" cy="276999"/>
              </a:xfrm>
              <a:prstGeom prst="rect">
                <a:avLst/>
              </a:prstGeom>
              <a:blipFill>
                <a:blip r:embed="rId9"/>
                <a:stretch>
                  <a:fillRect l="-14706" t="-26087" r="-29412" b="-521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27C0D94-754A-F1DC-7E7B-13F0CD719341}"/>
              </a:ext>
            </a:extLst>
          </p:cNvPr>
          <p:cNvCxnSpPr>
            <a:cxnSpLocks/>
          </p:cNvCxnSpPr>
          <p:nvPr/>
        </p:nvCxnSpPr>
        <p:spPr>
          <a:xfrm flipV="1">
            <a:off x="2777968" y="3128525"/>
            <a:ext cx="837700" cy="8358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F9B9FCC-4CB1-06CC-BEF4-AE4F3E6CF8FD}"/>
              </a:ext>
            </a:extLst>
          </p:cNvPr>
          <p:cNvCxnSpPr>
            <a:cxnSpLocks/>
          </p:cNvCxnSpPr>
          <p:nvPr/>
        </p:nvCxnSpPr>
        <p:spPr>
          <a:xfrm>
            <a:off x="4880653" y="3184113"/>
            <a:ext cx="482231" cy="6418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15D7700-83E5-EF4E-BA8F-B47E945B7787}"/>
              </a:ext>
            </a:extLst>
          </p:cNvPr>
          <p:cNvCxnSpPr>
            <a:cxnSpLocks/>
          </p:cNvCxnSpPr>
          <p:nvPr/>
        </p:nvCxnSpPr>
        <p:spPr>
          <a:xfrm>
            <a:off x="5884744" y="4414924"/>
            <a:ext cx="791629" cy="6938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Figura a mano libera 27">
            <a:extLst>
              <a:ext uri="{FF2B5EF4-FFF2-40B4-BE49-F238E27FC236}">
                <a16:creationId xmlns:a16="http://schemas.microsoft.com/office/drawing/2014/main" id="{2C897A8B-317C-2199-175B-381ECDDD5A26}"/>
              </a:ext>
            </a:extLst>
          </p:cNvPr>
          <p:cNvSpPr/>
          <p:nvPr/>
        </p:nvSpPr>
        <p:spPr>
          <a:xfrm>
            <a:off x="7214992" y="3587739"/>
            <a:ext cx="814192" cy="1397620"/>
          </a:xfrm>
          <a:custGeom>
            <a:avLst/>
            <a:gdLst>
              <a:gd name="connsiteX0" fmla="*/ 0 w 814192"/>
              <a:gd name="connsiteY0" fmla="*/ 1397620 h 1397620"/>
              <a:gd name="connsiteX1" fmla="*/ 25052 w 814192"/>
              <a:gd name="connsiteY1" fmla="*/ 1071943 h 1397620"/>
              <a:gd name="connsiteX2" fmla="*/ 50104 w 814192"/>
              <a:gd name="connsiteY2" fmla="*/ 696162 h 1397620"/>
              <a:gd name="connsiteX3" fmla="*/ 112734 w 814192"/>
              <a:gd name="connsiteY3" fmla="*/ 357960 h 1397620"/>
              <a:gd name="connsiteX4" fmla="*/ 313150 w 814192"/>
              <a:gd name="connsiteY4" fmla="*/ 82387 h 1397620"/>
              <a:gd name="connsiteX5" fmla="*/ 601249 w 814192"/>
              <a:gd name="connsiteY5" fmla="*/ 7231 h 1397620"/>
              <a:gd name="connsiteX6" fmla="*/ 814192 w 814192"/>
              <a:gd name="connsiteY6" fmla="*/ 7231 h 139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4192" h="1397620">
                <a:moveTo>
                  <a:pt x="0" y="1397620"/>
                </a:moveTo>
                <a:cubicBezTo>
                  <a:pt x="8350" y="1293236"/>
                  <a:pt x="16701" y="1188853"/>
                  <a:pt x="25052" y="1071943"/>
                </a:cubicBezTo>
                <a:cubicBezTo>
                  <a:pt x="33403" y="955033"/>
                  <a:pt x="35490" y="815159"/>
                  <a:pt x="50104" y="696162"/>
                </a:cubicBezTo>
                <a:cubicBezTo>
                  <a:pt x="64718" y="577165"/>
                  <a:pt x="68893" y="460256"/>
                  <a:pt x="112734" y="357960"/>
                </a:cubicBezTo>
                <a:cubicBezTo>
                  <a:pt x="156575" y="255664"/>
                  <a:pt x="231731" y="140842"/>
                  <a:pt x="313150" y="82387"/>
                </a:cubicBezTo>
                <a:cubicBezTo>
                  <a:pt x="394569" y="23932"/>
                  <a:pt x="517742" y="19757"/>
                  <a:pt x="601249" y="7231"/>
                </a:cubicBezTo>
                <a:cubicBezTo>
                  <a:pt x="684756" y="-5295"/>
                  <a:pt x="770351" y="968"/>
                  <a:pt x="814192" y="7231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653B2086-DCF4-4071-9577-C78DD4015679}"/>
              </a:ext>
            </a:extLst>
          </p:cNvPr>
          <p:cNvSpPr/>
          <p:nvPr/>
        </p:nvSpPr>
        <p:spPr>
          <a:xfrm>
            <a:off x="6730623" y="3722448"/>
            <a:ext cx="1316066" cy="6924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Random </a:t>
            </a:r>
            <a:r>
              <a:rPr lang="it-IT" sz="1400" dirty="0" err="1">
                <a:solidFill>
                  <a:schemeClr val="bg1"/>
                </a:solidFill>
              </a:rPr>
              <a:t>Minibatch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2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48" y="278535"/>
            <a:ext cx="9564131" cy="1033669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Risultati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4D29959B-7C05-9FB8-B9CA-2DD82470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8" y="2048097"/>
            <a:ext cx="10909099" cy="31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980" y="289093"/>
            <a:ext cx="8291385" cy="1033669"/>
          </a:xfrm>
        </p:spPr>
        <p:txBody>
          <a:bodyPr>
            <a:normAutofit/>
          </a:bodyPr>
          <a:lstStyle/>
          <a:p>
            <a:r>
              <a:rPr lang="it-IT" sz="4000" b="1" dirty="0" err="1">
                <a:solidFill>
                  <a:srgbClr val="FFFFFF"/>
                </a:solidFill>
              </a:rPr>
              <a:t>Flappy</a:t>
            </a:r>
            <a:r>
              <a:rPr lang="it-IT" sz="4000" b="1" dirty="0">
                <a:solidFill>
                  <a:srgbClr val="FFFFFF"/>
                </a:solidFill>
              </a:rPr>
              <a:t> Bird: </a:t>
            </a:r>
            <a:r>
              <a:rPr lang="it-IT" sz="4000" b="1" dirty="0" err="1">
                <a:solidFill>
                  <a:srgbClr val="FFFFFF"/>
                </a:solidFill>
              </a:rPr>
              <a:t>Hyperparameters</a:t>
            </a:r>
            <a:r>
              <a:rPr lang="it-IT" sz="4000" b="1" dirty="0">
                <a:solidFill>
                  <a:srgbClr val="FFFFFF"/>
                </a:solidFill>
              </a:rPr>
              <a:t> e risultati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093F60-4495-88B4-F93F-35666F02AE3A}"/>
              </a:ext>
            </a:extLst>
          </p:cNvPr>
          <p:cNvSpPr txBox="1"/>
          <p:nvPr/>
        </p:nvSpPr>
        <p:spPr>
          <a:xfrm>
            <a:off x="659290" y="2113005"/>
            <a:ext cx="42248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Dimensione replay </a:t>
            </a:r>
            <a:r>
              <a:rPr lang="it-IT" dirty="0" err="1"/>
              <a:t>memory</a:t>
            </a:r>
            <a:r>
              <a:rPr lang="it-IT" dirty="0"/>
              <a:t> = 10000</a:t>
            </a:r>
          </a:p>
          <a:p>
            <a:r>
              <a:rPr lang="it-IT" dirty="0"/>
              <a:t>Numero di azioni = 2 (saltare o non saltare)</a:t>
            </a:r>
          </a:p>
          <a:p>
            <a:r>
              <a:rPr lang="it-IT" dirty="0"/>
              <a:t>Epsilon: 0.1 --&gt; 0.0001 in 3M di iterazioni</a:t>
            </a:r>
          </a:p>
          <a:p>
            <a:r>
              <a:rPr lang="it-IT" dirty="0"/>
              <a:t>Frame </a:t>
            </a:r>
            <a:r>
              <a:rPr lang="it-IT" dirty="0" err="1"/>
              <a:t>skipping</a:t>
            </a:r>
            <a:r>
              <a:rPr lang="it-IT" dirty="0"/>
              <a:t> : No</a:t>
            </a:r>
          </a:p>
          <a:p>
            <a:r>
              <a:rPr lang="it-IT" dirty="0" err="1"/>
              <a:t>MiniBatch</a:t>
            </a:r>
            <a:r>
              <a:rPr lang="it-IT" dirty="0"/>
              <a:t> = 32</a:t>
            </a:r>
          </a:p>
          <a:p>
            <a:r>
              <a:rPr lang="it-IT" dirty="0"/>
              <a:t>Gamma = 0.99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A379ADC-BFE4-D3C3-7DA1-D32C96B4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55" y="1790828"/>
            <a:ext cx="6480524" cy="486039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A2F559-B4ED-A159-1BC2-0F05A2FB82B6}"/>
              </a:ext>
            </a:extLst>
          </p:cNvPr>
          <p:cNvSpPr txBox="1"/>
          <p:nvPr/>
        </p:nvSpPr>
        <p:spPr>
          <a:xfrm>
            <a:off x="659290" y="4221024"/>
            <a:ext cx="21840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Migliori punteggi: </a:t>
            </a:r>
          </a:p>
          <a:p>
            <a:r>
              <a:rPr lang="it-IT" dirty="0"/>
              <a:t>1°          347</a:t>
            </a:r>
          </a:p>
          <a:p>
            <a:r>
              <a:rPr lang="it-IT" dirty="0"/>
              <a:t>2°          344</a:t>
            </a:r>
          </a:p>
          <a:p>
            <a:r>
              <a:rPr lang="it-IT" dirty="0"/>
              <a:t>3°          337</a:t>
            </a:r>
          </a:p>
          <a:p>
            <a:r>
              <a:rPr lang="it-IT" dirty="0"/>
              <a:t>4°          315</a:t>
            </a:r>
          </a:p>
          <a:p>
            <a:r>
              <a:rPr lang="it-IT" dirty="0"/>
              <a:t>5° </a:t>
            </a:r>
            <a:r>
              <a:rPr lang="it-IT" dirty="0">
                <a:sym typeface="Wingdings" panose="05000000000000000000" pitchFamily="2" charset="2"/>
              </a:rPr>
              <a:t>         </a:t>
            </a:r>
            <a:r>
              <a:rPr lang="it-IT" dirty="0"/>
              <a:t>314</a:t>
            </a:r>
          </a:p>
        </p:txBody>
      </p:sp>
    </p:spTree>
    <p:extLst>
      <p:ext uri="{BB962C8B-B14F-4D97-AF65-F5344CB8AC3E}">
        <p14:creationId xmlns:p14="http://schemas.microsoft.com/office/powerpoint/2010/main" val="87551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5E5169-9044-58B8-F464-37021C299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841" y="339610"/>
            <a:ext cx="1396314" cy="1033669"/>
          </a:xfrm>
        </p:spPr>
        <p:txBody>
          <a:bodyPr>
            <a:normAutofit/>
          </a:bodyPr>
          <a:lstStyle/>
          <a:p>
            <a:r>
              <a:rPr lang="it-IT" sz="4000" b="1" dirty="0">
                <a:solidFill>
                  <a:srgbClr val="FFFFFF"/>
                </a:solidFill>
              </a:rPr>
              <a:t>Video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457BE405-9E17-E1FE-BDE4-65CBE9AE5401}"/>
              </a:ext>
            </a:extLst>
          </p:cNvPr>
          <p:cNvSpPr/>
          <p:nvPr/>
        </p:nvSpPr>
        <p:spPr>
          <a:xfrm>
            <a:off x="136168" y="268114"/>
            <a:ext cx="1046245" cy="10336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output_video">
            <a:hlinkClick r:id="" action="ppaction://media"/>
            <a:extLst>
              <a:ext uri="{FF2B5EF4-FFF2-40B4-BE49-F238E27FC236}">
                <a16:creationId xmlns:a16="http://schemas.microsoft.com/office/drawing/2014/main" id="{83144A98-B263-E614-987B-D121AB221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4398" y="1782625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204</Words>
  <Application>Microsoft Office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NimbusRomNo9L</vt:lpstr>
      <vt:lpstr>Tema di Office</vt:lpstr>
      <vt:lpstr>Playing Flappy Bird with Deep Reinforcement Learning </vt:lpstr>
      <vt:lpstr>Background</vt:lpstr>
      <vt:lpstr>Background</vt:lpstr>
      <vt:lpstr>Background</vt:lpstr>
      <vt:lpstr>The Algorithm</vt:lpstr>
      <vt:lpstr>Preprocessing e Architettura del Modello</vt:lpstr>
      <vt:lpstr>Risultati</vt:lpstr>
      <vt:lpstr>Flappy Bird: Hyperparameters e risultati</vt:lpstr>
      <vt:lpstr>Video </vt:lpstr>
      <vt:lpstr>Referenze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Flappy Bird with Deep Reinforcement Learning </dc:title>
  <dc:creator>Emanuele Ricci</dc:creator>
  <cp:lastModifiedBy>Emanuele Ricci</cp:lastModifiedBy>
  <cp:revision>10</cp:revision>
  <dcterms:created xsi:type="dcterms:W3CDTF">2023-06-04T15:18:50Z</dcterms:created>
  <dcterms:modified xsi:type="dcterms:W3CDTF">2023-06-06T09:35:49Z</dcterms:modified>
</cp:coreProperties>
</file>